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49"/>
  </p:notesMasterIdLst>
  <p:sldIdLst>
    <p:sldId id="298" r:id="rId3"/>
    <p:sldId id="258" r:id="rId4"/>
    <p:sldId id="259" r:id="rId5"/>
    <p:sldId id="260" r:id="rId6"/>
    <p:sldId id="299" r:id="rId7"/>
    <p:sldId id="262" r:id="rId8"/>
    <p:sldId id="257" r:id="rId9"/>
    <p:sldId id="263" r:id="rId10"/>
    <p:sldId id="264" r:id="rId11"/>
    <p:sldId id="265" r:id="rId12"/>
    <p:sldId id="266" r:id="rId13"/>
    <p:sldId id="267" r:id="rId14"/>
    <p:sldId id="268" r:id="rId15"/>
    <p:sldId id="300" r:id="rId16"/>
    <p:sldId id="269" r:id="rId17"/>
    <p:sldId id="301" r:id="rId18"/>
    <p:sldId id="302" r:id="rId19"/>
    <p:sldId id="303" r:id="rId20"/>
    <p:sldId id="270" r:id="rId21"/>
    <p:sldId id="274" r:id="rId22"/>
    <p:sldId id="275" r:id="rId23"/>
    <p:sldId id="276" r:id="rId24"/>
    <p:sldId id="277" r:id="rId25"/>
    <p:sldId id="306" r:id="rId26"/>
    <p:sldId id="278" r:id="rId27"/>
    <p:sldId id="308" r:id="rId28"/>
    <p:sldId id="309" r:id="rId29"/>
    <p:sldId id="310" r:id="rId30"/>
    <p:sldId id="311" r:id="rId31"/>
    <p:sldId id="313" r:id="rId32"/>
    <p:sldId id="315" r:id="rId33"/>
    <p:sldId id="317" r:id="rId34"/>
    <p:sldId id="316" r:id="rId35"/>
    <p:sldId id="318" r:id="rId36"/>
    <p:sldId id="285" r:id="rId37"/>
    <p:sldId id="319" r:id="rId38"/>
    <p:sldId id="286" r:id="rId39"/>
    <p:sldId id="287" r:id="rId40"/>
    <p:sldId id="288" r:id="rId41"/>
    <p:sldId id="320" r:id="rId42"/>
    <p:sldId id="321" r:id="rId43"/>
    <p:sldId id="292" r:id="rId44"/>
    <p:sldId id="293" r:id="rId45"/>
    <p:sldId id="297" r:id="rId46"/>
    <p:sldId id="322" r:id="rId47"/>
    <p:sldId id="29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8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6/4/2012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461772"/>
            <a:ext cx="3453384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76200" y="76200"/>
            <a:ext cx="89916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0104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6/4/2012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077200" cy="1673352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Chapter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077200" cy="457200"/>
          </a:xfrm>
        </p:spPr>
        <p:txBody>
          <a:bodyPr>
            <a:normAutofit/>
          </a:bodyPr>
          <a:lstStyle/>
          <a:p>
            <a:r>
              <a:rPr lang="en-US" sz="2800" dirty="0"/>
              <a:t>Introduction to Computers and the Internet</a:t>
            </a:r>
          </a:p>
        </p:txBody>
      </p:sp>
    </p:spTree>
    <p:extLst>
      <p:ext uri="{BB962C8B-B14F-4D97-AF65-F5344CB8AC3E}">
        <p14:creationId xmlns:p14="http://schemas.microsoft.com/office/powerpoint/2010/main" val="27959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Cloud Computing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7244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general, </a:t>
            </a:r>
            <a:r>
              <a:rPr lang="en-US" b="1" dirty="0" smtClean="0"/>
              <a:t>cloud computing </a:t>
            </a:r>
            <a:r>
              <a:rPr lang="en-US" dirty="0" smtClean="0"/>
              <a:t>refers to data, applications, and even resources stored on computers accessed over the Internet</a:t>
            </a:r>
          </a:p>
          <a:p>
            <a:r>
              <a:rPr lang="en-US" dirty="0" smtClean="0"/>
              <a:t>You are working in a “cloud” of computers—rather than on users’ computers, and you access only what you need when you need it. </a:t>
            </a:r>
          </a:p>
        </p:txBody>
      </p:sp>
      <p:pic>
        <p:nvPicPr>
          <p:cNvPr id="1026" name="Picture 2" descr="http://cloudcomputingcompaniesnow.com/wp-content/uploads/2011/12/Cloud-Computing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Types of Computers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Topics Covered:</a:t>
            </a:r>
          </a:p>
          <a:p>
            <a:pPr lvl="1"/>
            <a:r>
              <a:rPr lang="en-US" dirty="0" smtClean="0"/>
              <a:t>Embedded Computers</a:t>
            </a:r>
          </a:p>
          <a:p>
            <a:pPr lvl="1"/>
            <a:r>
              <a:rPr lang="en-US" dirty="0" smtClean="0"/>
              <a:t>Mobile Devices</a:t>
            </a:r>
          </a:p>
          <a:p>
            <a:pPr lvl="1"/>
            <a:r>
              <a:rPr lang="en-US" dirty="0" smtClean="0"/>
              <a:t>Computers Then and Now</a:t>
            </a:r>
          </a:p>
          <a:p>
            <a:pPr lvl="1"/>
            <a:r>
              <a:rPr lang="en-US" dirty="0" smtClean="0"/>
              <a:t>Personal Computers</a:t>
            </a:r>
          </a:p>
          <a:p>
            <a:pPr lvl="1"/>
            <a:r>
              <a:rPr lang="en-US" dirty="0" smtClean="0"/>
              <a:t>Midrange Servers</a:t>
            </a:r>
          </a:p>
          <a:p>
            <a:pPr lvl="1"/>
            <a:r>
              <a:rPr lang="en-US" dirty="0" smtClean="0"/>
              <a:t>Mainframe Computers</a:t>
            </a:r>
          </a:p>
          <a:p>
            <a:pPr lvl="1"/>
            <a:r>
              <a:rPr lang="en-US" dirty="0" smtClean="0"/>
              <a:t>Supercomputers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Embedded Computers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4625609"/>
          </a:xfrm>
        </p:spPr>
        <p:txBody>
          <a:bodyPr>
            <a:no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/>
              <a:t>embedded computer </a:t>
            </a:r>
            <a:r>
              <a:rPr lang="en-US" sz="2800" dirty="0" smtClean="0"/>
              <a:t>is a tiny computer embedded into a product designed to perform specific tasks or functions for that product.</a:t>
            </a:r>
          </a:p>
          <a:p>
            <a:r>
              <a:rPr lang="en-US" sz="2800" dirty="0" smtClean="0"/>
              <a:t>Used in appliances</a:t>
            </a:r>
            <a:r>
              <a:rPr lang="en-US" dirty="0" smtClean="0"/>
              <a:t>.</a:t>
            </a:r>
          </a:p>
          <a:p>
            <a:endParaRPr lang="en-US" sz="2000" dirty="0" smtClean="0"/>
          </a:p>
        </p:txBody>
      </p:sp>
      <p:pic>
        <p:nvPicPr>
          <p:cNvPr id="2050" name="Picture 2" descr="http://cfnewsads.thomasnet.com/images/large/450/450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371975" cy="272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Mobile Devices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775191"/>
            <a:ext cx="38862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mobile device </a:t>
            </a:r>
            <a:r>
              <a:rPr lang="en-US" sz="2800" dirty="0" smtClean="0"/>
              <a:t>is loosely defined as a very small communications device, such as</a:t>
            </a:r>
          </a:p>
          <a:p>
            <a:pPr lvl="1"/>
            <a:r>
              <a:rPr lang="en-US" sz="2400" dirty="0" smtClean="0"/>
              <a:t>Smart Phones</a:t>
            </a:r>
          </a:p>
          <a:p>
            <a:pPr lvl="1"/>
            <a:r>
              <a:rPr lang="en-US" sz="2400" dirty="0" smtClean="0"/>
              <a:t>Gaming Devices</a:t>
            </a:r>
          </a:p>
          <a:p>
            <a:pPr lvl="1"/>
            <a:r>
              <a:rPr lang="en-US" sz="2400" dirty="0" smtClean="0"/>
              <a:t>Music Players</a:t>
            </a:r>
          </a:p>
          <a:p>
            <a:pPr lvl="1"/>
            <a:r>
              <a:rPr lang="en-US" sz="2400" dirty="0" smtClean="0"/>
              <a:t>Tablet PC’s</a:t>
            </a:r>
          </a:p>
        </p:txBody>
      </p:sp>
      <p:pic>
        <p:nvPicPr>
          <p:cNvPr id="3074" name="Picture 2" descr="http://www.libertymobiles.com/wp-content/uploads/2011/06/Smartph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34285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logcdn.com/www.engadget.com/media/2010/06/06-15-103dsp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44" y="2304861"/>
            <a:ext cx="4275667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00.inventorspot.com/images/June%2021st%20-%20Portable%20Music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26" y="2279964"/>
            <a:ext cx="4978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koolgrapsite.com/wp-content/uploads/2011/09/tablet-comput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74" y="2153309"/>
            <a:ext cx="5143626" cy="39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Computers Then and Now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196609"/>
          </a:xfrm>
        </p:spPr>
        <p:txBody>
          <a:bodyPr>
            <a:normAutofit/>
          </a:bodyPr>
          <a:lstStyle/>
          <a:p>
            <a:r>
              <a:rPr lang="en-US" dirty="0" smtClean="0"/>
              <a:t>Before 1946: </a:t>
            </a:r>
            <a:r>
              <a:rPr lang="en-US" dirty="0" err="1" smtClean="0"/>
              <a:t>Precomputers</a:t>
            </a:r>
            <a:r>
              <a:rPr lang="en-US" dirty="0" smtClean="0"/>
              <a:t> and Early </a:t>
            </a:r>
            <a:br>
              <a:rPr lang="en-US" dirty="0" smtClean="0"/>
            </a:br>
            <a:r>
              <a:rPr lang="en-US" dirty="0" smtClean="0"/>
              <a:t>Computers</a:t>
            </a:r>
          </a:p>
          <a:p>
            <a:endParaRPr lang="en-US" dirty="0" smtClean="0"/>
          </a:p>
        </p:txBody>
      </p:sp>
      <p:pic>
        <p:nvPicPr>
          <p:cNvPr id="4098" name="Picture 2" descr="http://www.computersciencelab.com/ComputerHistory/HtmlHelp/Images2/Holler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98" y="3124200"/>
            <a:ext cx="4191000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Computers Then and Now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775191"/>
            <a:ext cx="39624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Approx. 1946-1957: First-Generation </a:t>
            </a:r>
            <a:br>
              <a:rPr lang="en-US" sz="2800" dirty="0" smtClean="0"/>
            </a:br>
            <a:r>
              <a:rPr lang="en-US" sz="2800" dirty="0" smtClean="0"/>
              <a:t>Computers</a:t>
            </a:r>
          </a:p>
          <a:p>
            <a:pPr lvl="1"/>
            <a:r>
              <a:rPr lang="en-US" sz="2400" dirty="0" smtClean="0"/>
              <a:t>Large room sized</a:t>
            </a:r>
          </a:p>
          <a:p>
            <a:pPr lvl="1"/>
            <a:r>
              <a:rPr lang="en-US" sz="2400" dirty="0" smtClean="0"/>
              <a:t>Used paper </a:t>
            </a:r>
            <a:r>
              <a:rPr lang="en-US" sz="2400" dirty="0" err="1" smtClean="0"/>
              <a:t>puch</a:t>
            </a:r>
            <a:r>
              <a:rPr lang="en-US" sz="2400" dirty="0" smtClean="0"/>
              <a:t> cards and tapes</a:t>
            </a:r>
          </a:p>
          <a:p>
            <a:pPr lvl="1"/>
            <a:r>
              <a:rPr lang="en-US" sz="2400" dirty="0" smtClean="0"/>
              <a:t>UNIVAC 	 was the first mass produced computer.</a:t>
            </a:r>
          </a:p>
          <a:p>
            <a:endParaRPr lang="en-US" dirty="0" smtClean="0"/>
          </a:p>
        </p:txBody>
      </p:sp>
      <p:pic>
        <p:nvPicPr>
          <p:cNvPr id="5122" name="Picture 2" descr="http://www.thocp.net/hardware/pictures/univac_1_inside_m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52428"/>
            <a:ext cx="33147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omputerhistory.org/timeline/images/1951_univac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84865"/>
            <a:ext cx="3314700" cy="251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Computers Then and Now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958609"/>
          </a:xfrm>
        </p:spPr>
        <p:txBody>
          <a:bodyPr>
            <a:normAutofit/>
          </a:bodyPr>
          <a:lstStyle/>
          <a:p>
            <a:r>
              <a:rPr lang="en-US" dirty="0" smtClean="0"/>
              <a:t>1958-1963: Second-Generation Computers – IBM 1401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1: Introduction to Computers and the Internet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57790"/>
            <a:ext cx="8077200" cy="38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Computers Then and Now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8918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1964-1970: Third-Generation Computers – IBM/System 360 IC’s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1: Introduction to Computers and the Internet</a:t>
            </a:r>
            <a:endParaRPr lang="en-US" dirty="0"/>
          </a:p>
        </p:txBody>
      </p:sp>
      <p:pic>
        <p:nvPicPr>
          <p:cNvPr id="7170" name="Picture 2" descr="http://www-03.ibm.com/ibm/history/exhibits/mainframe/images/2423PH2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105400" cy="40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Computers Then and Now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775191"/>
            <a:ext cx="36576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Approx. 1971-Present: Fourth-Generation Computers</a:t>
            </a:r>
          </a:p>
          <a:p>
            <a:r>
              <a:rPr lang="en-US" sz="2800" dirty="0" smtClean="0"/>
              <a:t>Introduction of the CPU</a:t>
            </a:r>
          </a:p>
          <a:p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191000" y="2057400"/>
            <a:ext cx="4838905" cy="3276600"/>
            <a:chOff x="4191000" y="2057400"/>
            <a:chExt cx="4838905" cy="3276600"/>
          </a:xfrm>
        </p:grpSpPr>
        <p:pic>
          <p:nvPicPr>
            <p:cNvPr id="8194" name="Picture 2" descr="http://upload.wikimedia.org/wikipedia/commons/6/69/IBM_PC_515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2057400"/>
              <a:ext cx="4534105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191000" y="2242810"/>
              <a:ext cx="1537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IBM 5150</a:t>
              </a:r>
              <a:endParaRPr lang="en-US" sz="28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60613" y="1981200"/>
            <a:ext cx="4956296" cy="3454008"/>
            <a:chOff x="3960613" y="1981200"/>
            <a:chExt cx="4956296" cy="3454008"/>
          </a:xfrm>
        </p:grpSpPr>
        <p:pic>
          <p:nvPicPr>
            <p:cNvPr id="8196" name="Picture 4" descr="http://thefreeagencybalt.com/wp-content/uploads/2011/11/apple_macintosh_1984_high_re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133600"/>
              <a:ext cx="4954509" cy="3301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60613" y="1981200"/>
              <a:ext cx="2668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Apple Macintosh </a:t>
              </a:r>
              <a:endParaRPr lang="en-US" sz="2800" dirty="0"/>
            </a:p>
          </p:txBody>
        </p:sp>
      </p:grpSp>
      <p:pic>
        <p:nvPicPr>
          <p:cNvPr id="8198" name="Picture 6" descr="http://comtechome.com/wp-content/uploads/2011/07/1304536533-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04931"/>
            <a:ext cx="5180323" cy="32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Personal Computers (PCs)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personal computer (PC) </a:t>
            </a:r>
            <a:r>
              <a:rPr lang="en-US" dirty="0" smtClean="0"/>
              <a:t>is a small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computer designed to be used by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one person at a time.</a:t>
            </a:r>
          </a:p>
          <a:p>
            <a:pPr lvl="1"/>
            <a:r>
              <a:rPr lang="en-US" b="1" dirty="0" smtClean="0"/>
              <a:t>Desktop computers</a:t>
            </a:r>
            <a:r>
              <a:rPr lang="en-US" dirty="0" smtClean="0"/>
              <a:t>.</a:t>
            </a:r>
          </a:p>
          <a:p>
            <a:pPr lvl="1"/>
            <a:r>
              <a:rPr lang="en-US" b="1" dirty="0"/>
              <a:t>Portable computers</a:t>
            </a:r>
            <a:r>
              <a:rPr lang="en-US" dirty="0"/>
              <a:t> - computers that are designed to be carried around easily</a:t>
            </a:r>
            <a:endParaRPr lang="en-US" dirty="0" smtClean="0"/>
          </a:p>
          <a:p>
            <a:pPr lvl="1"/>
            <a:r>
              <a:rPr lang="en-US" b="1" dirty="0" smtClean="0"/>
              <a:t>Internet </a:t>
            </a:r>
            <a:r>
              <a:rPr lang="en-US" b="1" dirty="0"/>
              <a:t>appliances</a:t>
            </a:r>
            <a:r>
              <a:rPr lang="en-US" dirty="0" smtClean="0"/>
              <a:t>.- </a:t>
            </a:r>
            <a:r>
              <a:rPr lang="en-US" dirty="0"/>
              <a:t>designed primarily for accessing Web pages and/or exchanging </a:t>
            </a:r>
            <a:r>
              <a:rPr lang="en-US" dirty="0" smtClean="0"/>
              <a:t>email</a:t>
            </a:r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Learning Objectives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5638800" cy="4876800"/>
          </a:xfrm>
        </p:spPr>
        <p:txBody>
          <a:bodyPr/>
          <a:lstStyle/>
          <a:p>
            <a:r>
              <a:rPr lang="en-US" dirty="0" smtClean="0"/>
              <a:t>Explain </a:t>
            </a:r>
            <a:r>
              <a:rPr lang="en-US" dirty="0" smtClean="0"/>
              <a:t>what computers do</a:t>
            </a:r>
          </a:p>
          <a:p>
            <a:r>
              <a:rPr lang="en-US" dirty="0" smtClean="0"/>
              <a:t>Identify </a:t>
            </a:r>
            <a:r>
              <a:rPr lang="en-US" dirty="0" smtClean="0"/>
              <a:t>types of computers</a:t>
            </a:r>
          </a:p>
          <a:p>
            <a:r>
              <a:rPr lang="en-US" dirty="0" smtClean="0"/>
              <a:t>Describe </a:t>
            </a:r>
            <a:r>
              <a:rPr lang="en-US" dirty="0" smtClean="0"/>
              <a:t>computer networks and the Internet</a:t>
            </a:r>
          </a:p>
          <a:p>
            <a:r>
              <a:rPr lang="en-US" dirty="0" smtClean="0"/>
              <a:t>Understand </a:t>
            </a:r>
            <a:r>
              <a:rPr lang="en-US" dirty="0" smtClean="0"/>
              <a:t>how computers impact society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creen shot 2010-10-02 at 9.46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76400"/>
            <a:ext cx="2388394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Midrange Servers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775191"/>
            <a:ext cx="41910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midrange server </a:t>
            </a:r>
            <a:r>
              <a:rPr lang="en-US" sz="2800" dirty="0" smtClean="0"/>
              <a:t>(sometimes called a </a:t>
            </a:r>
            <a:r>
              <a:rPr lang="en-US" sz="2800" b="1" dirty="0" smtClean="0"/>
              <a:t>minicomputer</a:t>
            </a:r>
            <a:r>
              <a:rPr lang="en-US" sz="2800" dirty="0" smtClean="0"/>
              <a:t>) is a medium-sized computer used to host programs and data for a small network. </a:t>
            </a:r>
          </a:p>
          <a:p>
            <a:r>
              <a:rPr lang="en-US" sz="2800" dirty="0" smtClean="0"/>
              <a:t>One trend involving midrange servers, as well as the mainframe computers, is </a:t>
            </a:r>
            <a:r>
              <a:rPr lang="en-US" sz="2800" b="1" dirty="0" smtClean="0"/>
              <a:t>virtualization.  </a:t>
            </a:r>
          </a:p>
        </p:txBody>
      </p:sp>
      <p:pic>
        <p:nvPicPr>
          <p:cNvPr id="9218" name="Picture 2" descr="http://www.assist.cz/images/as400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209800"/>
            <a:ext cx="409677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Mainframe Computers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3810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mainframe computer </a:t>
            </a:r>
            <a:r>
              <a:rPr lang="en-US" dirty="0" smtClean="0"/>
              <a:t>is a powerful computer used in many large organizations that need to manage large amounts of centralized data.</a:t>
            </a:r>
            <a:endParaRPr lang="en-US" b="1" dirty="0" smtClean="0"/>
          </a:p>
        </p:txBody>
      </p:sp>
      <p:pic>
        <p:nvPicPr>
          <p:cNvPr id="10242" name="Picture 2" descr="http://news.cnet.com/i/bto/20071129/ibm_mainframe_t-rex_270x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752600"/>
            <a:ext cx="37580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Supercomputers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76200" y="1752600"/>
            <a:ext cx="4267200" cy="462560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Supercomputers </a:t>
            </a:r>
            <a:r>
              <a:rPr lang="en-US" sz="2400" dirty="0" smtClean="0"/>
              <a:t>are the most powerful and most expensive type of computer available.</a:t>
            </a:r>
          </a:p>
          <a:p>
            <a:r>
              <a:rPr lang="en-US" sz="2400" dirty="0" smtClean="0"/>
              <a:t>To reduce the cost, supercomputers are often built by connecting hundreds of smaller and less expensive</a:t>
            </a:r>
            <a:br>
              <a:rPr lang="en-US" sz="2400" dirty="0" smtClean="0"/>
            </a:br>
            <a:r>
              <a:rPr lang="en-US" sz="2400" dirty="0" smtClean="0"/>
              <a:t>computers into a </a:t>
            </a:r>
            <a:r>
              <a:rPr lang="en-US" sz="2400" b="1" dirty="0" smtClean="0"/>
              <a:t>supercomputing cluster </a:t>
            </a:r>
            <a:r>
              <a:rPr lang="en-US" sz="2400" dirty="0" smtClean="0"/>
              <a:t>that acts as a single supercomputer. </a:t>
            </a:r>
            <a:endParaRPr lang="en-US" sz="2400" b="1" dirty="0" smtClean="0"/>
          </a:p>
        </p:txBody>
      </p:sp>
      <p:pic>
        <p:nvPicPr>
          <p:cNvPr id="11266" name="Picture 2" descr="http://nuclearstreet.com/images/img/crayxt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14" y="2438400"/>
            <a:ext cx="4473186" cy="345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Computer Networks and the Internet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network</a:t>
            </a:r>
            <a:r>
              <a:rPr lang="en-US" dirty="0" smtClean="0"/>
              <a:t> is a collection of computers and other devices that are connected to share hardware, software, and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61963"/>
            <a:ext cx="76009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5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Internet and the World Wide Web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The Internet is a worldwide collection of networks that link together millions of businesses, governments, educational institutions, and individuals.</a:t>
            </a:r>
          </a:p>
          <a:p>
            <a:r>
              <a:rPr lang="en-US" dirty="0"/>
              <a:t>Each of these networks provides resources and data that add to the abundance of goods, services, and information accessible via the Internet.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Internet and the World Wide Web - </a:t>
            </a:r>
            <a:r>
              <a:rPr lang="en-US" sz="4800" dirty="0">
                <a:solidFill>
                  <a:srgbClr val="92D050"/>
                </a:solidFill>
              </a:rPr>
              <a:t>Connecting to the Internet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Slow speed technology</a:t>
            </a:r>
          </a:p>
          <a:p>
            <a:pPr lvl="1"/>
            <a:r>
              <a:rPr lang="en-US" sz="2400" dirty="0"/>
              <a:t>Dial-up access</a:t>
            </a:r>
          </a:p>
          <a:p>
            <a:r>
              <a:rPr lang="en-US" sz="2800" dirty="0"/>
              <a:t>High speed technology</a:t>
            </a:r>
          </a:p>
          <a:p>
            <a:pPr lvl="1"/>
            <a:r>
              <a:rPr lang="en-US" sz="2400" dirty="0"/>
              <a:t>Digital subscriber line (DSL)</a:t>
            </a:r>
          </a:p>
          <a:p>
            <a:pPr lvl="1"/>
            <a:r>
              <a:rPr lang="en-US" sz="2400" dirty="0"/>
              <a:t>Cable television Internet services (CATV), </a:t>
            </a:r>
          </a:p>
          <a:p>
            <a:pPr lvl="1"/>
            <a:r>
              <a:rPr lang="en-US" sz="2400" dirty="0"/>
              <a:t>Satellite</a:t>
            </a:r>
          </a:p>
          <a:p>
            <a:pPr lvl="1"/>
            <a:r>
              <a:rPr lang="en-US" sz="2400" dirty="0"/>
              <a:t>Wireless Broadband</a:t>
            </a:r>
          </a:p>
          <a:p>
            <a:r>
              <a:rPr lang="en-US" sz="2800" dirty="0"/>
              <a:t>Connection is always on</a:t>
            </a:r>
          </a:p>
        </p:txBody>
      </p:sp>
    </p:spTree>
    <p:extLst>
      <p:ext uri="{BB962C8B-B14F-4D97-AF65-F5344CB8AC3E}">
        <p14:creationId xmlns:p14="http://schemas.microsoft.com/office/powerpoint/2010/main" val="40467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Internet and the World Wide Web – </a:t>
            </a:r>
            <a:r>
              <a:rPr lang="en-US" sz="4800" dirty="0" smtClean="0">
                <a:solidFill>
                  <a:srgbClr val="92D050"/>
                </a:solidFill>
              </a:rPr>
              <a:t>Services Provided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Services Provided</a:t>
            </a:r>
          </a:p>
          <a:p>
            <a:pPr lvl="1"/>
            <a:r>
              <a:rPr lang="en-US" sz="2400" dirty="0" smtClean="0"/>
              <a:t>E-mail</a:t>
            </a:r>
            <a:endParaRPr lang="en-US" sz="2400" dirty="0"/>
          </a:p>
          <a:p>
            <a:pPr lvl="1"/>
            <a:r>
              <a:rPr lang="en-US" sz="2400" dirty="0"/>
              <a:t>File Transfer Protocol </a:t>
            </a:r>
          </a:p>
          <a:p>
            <a:pPr lvl="1"/>
            <a:r>
              <a:rPr lang="en-US" sz="2400" dirty="0"/>
              <a:t>World Wide Web</a:t>
            </a:r>
          </a:p>
          <a:p>
            <a:pPr lvl="1"/>
            <a:r>
              <a:rPr lang="en-US" sz="2400" dirty="0"/>
              <a:t>Streaming media</a:t>
            </a:r>
          </a:p>
          <a:p>
            <a:pPr lvl="1"/>
            <a:r>
              <a:rPr lang="en-US" sz="2400" dirty="0"/>
              <a:t>Chat rooms and message boards.</a:t>
            </a:r>
          </a:p>
          <a:p>
            <a:r>
              <a:rPr lang="en-US" sz="2800" dirty="0"/>
              <a:t>These services are called protocols in the computer world.</a:t>
            </a:r>
          </a:p>
          <a:p>
            <a:r>
              <a:rPr lang="en-US" sz="2800" dirty="0"/>
              <a:t>A protocol is a standard procedure for regulating data transmission between computers</a:t>
            </a:r>
          </a:p>
        </p:txBody>
      </p:sp>
    </p:spTree>
    <p:extLst>
      <p:ext uri="{BB962C8B-B14F-4D97-AF65-F5344CB8AC3E}">
        <p14:creationId xmlns:p14="http://schemas.microsoft.com/office/powerpoint/2010/main" val="7252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Internet and the World Wide Web - </a:t>
            </a:r>
            <a:r>
              <a:rPr lang="en-US" sz="4400" dirty="0">
                <a:solidFill>
                  <a:srgbClr val="92D050"/>
                </a:solidFill>
              </a:rPr>
              <a:t>Services Provided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304800" y="1676400"/>
            <a:ext cx="8686800" cy="4724400"/>
            <a:chOff x="192" y="1248"/>
            <a:chExt cx="5472" cy="2976"/>
          </a:xfrm>
        </p:grpSpPr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2688" y="1248"/>
              <a:ext cx="2976" cy="29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8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304"/>
              <a:ext cx="1149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H="1">
              <a:off x="1056" y="1344"/>
              <a:ext cx="259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1104" y="2880"/>
              <a:ext cx="244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4800600" y="2286000"/>
            <a:ext cx="1752600" cy="1752600"/>
            <a:chOff x="3024" y="1632"/>
            <a:chExt cx="1104" cy="1104"/>
          </a:xfrm>
        </p:grpSpPr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3024" y="1632"/>
              <a:ext cx="1104" cy="110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/>
                <a:t> 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3187" y="2040"/>
              <a:ext cx="7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/>
                <a:t>WWW</a:t>
              </a:r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6705600" y="2286000"/>
            <a:ext cx="1752600" cy="1752600"/>
            <a:chOff x="4224" y="1632"/>
            <a:chExt cx="1104" cy="1104"/>
          </a:xfrm>
        </p:grpSpPr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4224" y="1632"/>
              <a:ext cx="1104" cy="110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387" y="2040"/>
              <a:ext cx="7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/>
                <a:t>E-mail</a:t>
              </a:r>
            </a:p>
          </p:txBody>
        </p:sp>
      </p:grp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4800600" y="4114800"/>
            <a:ext cx="1752600" cy="1752600"/>
            <a:chOff x="3024" y="2784"/>
            <a:chExt cx="1104" cy="1104"/>
          </a:xfrm>
        </p:grpSpPr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3024" y="2784"/>
              <a:ext cx="1104" cy="110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3187" y="3192"/>
              <a:ext cx="7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/>
                <a:t>FTP</a:t>
              </a:r>
            </a:p>
          </p:txBody>
        </p:sp>
      </p:grp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6743700" y="4114800"/>
            <a:ext cx="1752600" cy="1752600"/>
            <a:chOff x="4248" y="2784"/>
            <a:chExt cx="1104" cy="1104"/>
          </a:xfrm>
        </p:grpSpPr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4248" y="2784"/>
              <a:ext cx="1104" cy="110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4248" y="3077"/>
              <a:ext cx="110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/>
                <a:t>Streaming 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0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Internet and the World Wide Web - </a:t>
            </a:r>
            <a:r>
              <a:rPr lang="en-US" sz="4800" dirty="0">
                <a:solidFill>
                  <a:srgbClr val="92D050"/>
                </a:solidFill>
              </a:rPr>
              <a:t>How Data is Sent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Data is divided into packets</a:t>
            </a:r>
          </a:p>
          <a:p>
            <a:r>
              <a:rPr lang="en-US" sz="2800" dirty="0"/>
              <a:t>Packets are sent across the Internet using various types of equipment</a:t>
            </a:r>
          </a:p>
          <a:p>
            <a:r>
              <a:rPr lang="en-US" sz="2800" dirty="0"/>
              <a:t>Packets are reassembled at receiving computer</a:t>
            </a:r>
          </a:p>
        </p:txBody>
      </p:sp>
    </p:spTree>
    <p:extLst>
      <p:ext uri="{BB962C8B-B14F-4D97-AF65-F5344CB8AC3E}">
        <p14:creationId xmlns:p14="http://schemas.microsoft.com/office/powerpoint/2010/main" val="28597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What is a Computer?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Topics Covered:</a:t>
            </a:r>
          </a:p>
          <a:p>
            <a:pPr lvl="1"/>
            <a:r>
              <a:rPr lang="en-US" dirty="0" smtClean="0"/>
              <a:t>Data vs. Information</a:t>
            </a:r>
          </a:p>
          <a:p>
            <a:pPr lvl="1"/>
            <a:r>
              <a:rPr lang="en-US" dirty="0" smtClean="0"/>
              <a:t>Hardware and Software</a:t>
            </a:r>
          </a:p>
          <a:p>
            <a:pPr lvl="1"/>
            <a:r>
              <a:rPr lang="en-US" dirty="0" smtClean="0"/>
              <a:t>Computer Users and Professionals</a:t>
            </a:r>
          </a:p>
          <a:p>
            <a:pPr lvl="1"/>
            <a:r>
              <a:rPr lang="en-US" dirty="0" smtClean="0"/>
              <a:t>Cloud Computing</a:t>
            </a:r>
          </a:p>
        </p:txBody>
      </p:sp>
      <p:pic>
        <p:nvPicPr>
          <p:cNvPr id="9" name="Picture 8" descr="P.02_16904419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76400"/>
            <a:ext cx="4019475" cy="3884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Internet and the World Wide Web - </a:t>
            </a:r>
            <a:r>
              <a:rPr lang="en-US" sz="4800" dirty="0">
                <a:solidFill>
                  <a:srgbClr val="92D050"/>
                </a:solidFill>
              </a:rPr>
              <a:t>How Data is Sent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8" name="Picture 5" descr="Fig02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248400" cy="480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5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Internet and the World Wide Web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1905000"/>
          </a:xfrm>
        </p:spPr>
        <p:txBody>
          <a:bodyPr>
            <a:normAutofit/>
          </a:bodyPr>
          <a:lstStyle/>
          <a:p>
            <a:r>
              <a:rPr lang="en-US" sz="2800" dirty="0"/>
              <a:t>The World Wide Web, or simply Web, consists of a worldwide collection of electronic documents, Web pages, organized into Web </a:t>
            </a:r>
            <a:r>
              <a:rPr lang="en-US" sz="2800" dirty="0" smtClean="0"/>
              <a:t>sites</a:t>
            </a:r>
          </a:p>
          <a:p>
            <a:r>
              <a:rPr lang="en-US" sz="2800" dirty="0" smtClean="0"/>
              <a:t>It is made up of three main parts.</a:t>
            </a:r>
            <a:endParaRPr lang="en-US" sz="2800" dirty="0"/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3049588" y="3810000"/>
            <a:ext cx="3048000" cy="2286000"/>
            <a:chOff x="1872" y="1608"/>
            <a:chExt cx="1920" cy="1440"/>
          </a:xfrm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872" y="1608"/>
              <a:ext cx="1920" cy="1440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2132" y="1780"/>
              <a:ext cx="1396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600">
                  <a:solidFill>
                    <a:schemeClr val="bg1"/>
                  </a:solidFill>
                </a:rPr>
                <a:t>Backbone</a:t>
              </a:r>
            </a:p>
            <a:p>
              <a:pPr eaLnBrk="1" hangingPunct="1"/>
              <a:r>
                <a:rPr lang="en-US" sz="3600">
                  <a:solidFill>
                    <a:schemeClr val="bg1"/>
                  </a:solidFill>
                </a:rPr>
                <a:t>Internet</a:t>
              </a:r>
            </a:p>
            <a:p>
              <a:pPr eaLnBrk="1" hangingPunct="1"/>
              <a:r>
                <a:rPr lang="en-US" sz="3600">
                  <a:solidFill>
                    <a:schemeClr val="bg1"/>
                  </a:solidFill>
                </a:rPr>
                <a:t>Cloud</a:t>
              </a:r>
            </a:p>
          </p:txBody>
        </p:sp>
      </p:grpSp>
      <p:grpSp>
        <p:nvGrpSpPr>
          <p:cNvPr id="30" name="Group 18"/>
          <p:cNvGrpSpPr>
            <a:grpSpLocks/>
          </p:cNvGrpSpPr>
          <p:nvPr/>
        </p:nvGrpSpPr>
        <p:grpSpPr bwMode="auto">
          <a:xfrm>
            <a:off x="763588" y="3505200"/>
            <a:ext cx="2438400" cy="2895600"/>
            <a:chOff x="432" y="1416"/>
            <a:chExt cx="1536" cy="1824"/>
          </a:xfrm>
        </p:grpSpPr>
        <p:sp>
          <p:nvSpPr>
            <p:cNvPr id="31" name="AutoShape 13"/>
            <p:cNvSpPr>
              <a:spLocks noChangeArrowheads="1"/>
            </p:cNvSpPr>
            <p:nvPr/>
          </p:nvSpPr>
          <p:spPr bwMode="auto">
            <a:xfrm>
              <a:off x="432" y="1416"/>
              <a:ext cx="1536" cy="1824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727" y="2126"/>
              <a:ext cx="8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600">
                  <a:solidFill>
                    <a:schemeClr val="bg1"/>
                  </a:solidFill>
                </a:rPr>
                <a:t>Client</a:t>
              </a:r>
            </a:p>
          </p:txBody>
        </p:sp>
      </p:grpSp>
      <p:grpSp>
        <p:nvGrpSpPr>
          <p:cNvPr id="33" name="Group 19"/>
          <p:cNvGrpSpPr>
            <a:grpSpLocks/>
          </p:cNvGrpSpPr>
          <p:nvPr/>
        </p:nvGrpSpPr>
        <p:grpSpPr bwMode="auto">
          <a:xfrm>
            <a:off x="6021388" y="3505200"/>
            <a:ext cx="2438400" cy="2895600"/>
            <a:chOff x="3744" y="1416"/>
            <a:chExt cx="1536" cy="1824"/>
          </a:xfrm>
        </p:grpSpPr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3744" y="1416"/>
              <a:ext cx="1536" cy="1824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4028" y="2126"/>
              <a:ext cx="9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600">
                  <a:solidFill>
                    <a:schemeClr val="bg1"/>
                  </a:solidFill>
                </a:rPr>
                <a:t>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1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Internet and the World Wide Web - </a:t>
            </a:r>
            <a:r>
              <a:rPr lang="en-US" sz="4800" dirty="0">
                <a:solidFill>
                  <a:srgbClr val="92D050"/>
                </a:solidFill>
              </a:rPr>
              <a:t>Addressing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The Internet Protocol Address or IP Address</a:t>
            </a:r>
          </a:p>
          <a:p>
            <a:pPr lvl="1"/>
            <a:r>
              <a:rPr lang="en-US" sz="2400" dirty="0"/>
              <a:t>Known as the dotted quad </a:t>
            </a:r>
            <a:r>
              <a:rPr lang="en-US" sz="2400" dirty="0" err="1"/>
              <a:t>xxx.xxx.xxx.xxx</a:t>
            </a:r>
            <a:endParaRPr lang="en-US" sz="2400" dirty="0"/>
          </a:p>
          <a:p>
            <a:pPr lvl="1"/>
            <a:r>
              <a:rPr lang="en-US" sz="2400" dirty="0"/>
              <a:t>Number that uniquely identifies each computer or device connected to Internet</a:t>
            </a:r>
          </a:p>
          <a:p>
            <a:r>
              <a:rPr lang="en-US" sz="2800" dirty="0"/>
              <a:t>Domain Name is the text version of IP Address</a:t>
            </a:r>
          </a:p>
          <a:p>
            <a:r>
              <a:rPr lang="en-US" sz="2800" dirty="0"/>
              <a:t>www.amazon.com = 207.171.166.252</a:t>
            </a:r>
          </a:p>
        </p:txBody>
      </p:sp>
    </p:spTree>
    <p:extLst>
      <p:ext uri="{BB962C8B-B14F-4D97-AF65-F5344CB8AC3E}">
        <p14:creationId xmlns:p14="http://schemas.microsoft.com/office/powerpoint/2010/main" val="30924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Internet and the World Wide Web - </a:t>
            </a:r>
            <a:r>
              <a:rPr lang="en-US" dirty="0" smtClean="0">
                <a:solidFill>
                  <a:srgbClr val="92D050"/>
                </a:solidFill>
              </a:rPr>
              <a:t>URL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144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smtClean="0"/>
              <a:t>Uniform Resource </a:t>
            </a:r>
            <a:r>
              <a:rPr lang="en-US" sz="2800" dirty="0"/>
              <a:t>Locator (URL</a:t>
            </a:r>
            <a:r>
              <a:rPr lang="en-US" sz="2800" dirty="0" smtClean="0"/>
              <a:t>) - Unique </a:t>
            </a:r>
            <a:r>
              <a:rPr lang="en-US" sz="2800" dirty="0"/>
              <a:t>address for a web page located on a specific web </a:t>
            </a:r>
            <a:r>
              <a:rPr lang="en-US" sz="2800" dirty="0" smtClean="0"/>
              <a:t>server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30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Internet and the World Wide Web - </a:t>
            </a:r>
            <a:r>
              <a:rPr lang="en-US" dirty="0" smtClean="0">
                <a:solidFill>
                  <a:srgbClr val="92D050"/>
                </a:solidFill>
              </a:rPr>
              <a:t>URL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20740"/>
            <a:ext cx="1987951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ser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26636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867400"/>
            <a:ext cx="5976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http://</a:t>
            </a:r>
            <a:r>
              <a:rPr lang="en-US" sz="3200" dirty="0" smtClean="0">
                <a:solidFill>
                  <a:srgbClr val="0070C0"/>
                </a:solidFill>
              </a:rPr>
              <a:t>twitter.com</a:t>
            </a:r>
            <a:r>
              <a:rPr lang="en-US" sz="3200" dirty="0" smtClean="0"/>
              <a:t>/jobs/index.html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4444" y="4953000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protocol</a:t>
            </a:r>
            <a:endParaRPr lang="en-US" sz="3200" dirty="0"/>
          </a:p>
        </p:txBody>
      </p:sp>
      <p:sp>
        <p:nvSpPr>
          <p:cNvPr id="13" name="AutoShape 19"/>
          <p:cNvSpPr>
            <a:spLocks/>
          </p:cNvSpPr>
          <p:nvPr/>
        </p:nvSpPr>
        <p:spPr bwMode="auto">
          <a:xfrm rot="5400000">
            <a:off x="800100" y="5318242"/>
            <a:ext cx="381000" cy="914400"/>
          </a:xfrm>
          <a:prstGeom prst="leftBrace">
            <a:avLst>
              <a:gd name="adj1" fmla="val 20000"/>
              <a:gd name="adj2" fmla="val 5017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81400" y="1676400"/>
            <a:ext cx="1399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Twitter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server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2056" name="Picture 8" descr="http://t3.gstatic.com/images?q=tbn:ANd9GcTIhDHMiRnKMVV93V0wOswHDFVLrxyekvrVLptZmcJaIvmqm6b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01" y="2514600"/>
            <a:ext cx="2286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61656" y="2438400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Jobs</a:t>
            </a:r>
            <a:endParaRPr lang="en-US" sz="32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40" y="3023175"/>
            <a:ext cx="2125520" cy="154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http://donkasprzak.com/wp-content/uploads/2008/05/internet_clou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23175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5867400"/>
            <a:ext cx="4038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http://</a:t>
            </a:r>
            <a:r>
              <a:rPr lang="en-US" sz="3200" dirty="0" smtClean="0">
                <a:solidFill>
                  <a:srgbClr val="0070C0"/>
                </a:solidFill>
              </a:rPr>
              <a:t>twitter.com</a:t>
            </a:r>
            <a:r>
              <a:rPr lang="en-US" sz="3200" dirty="0" smtClean="0"/>
              <a:t>/jobs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600200" y="5968425"/>
            <a:ext cx="4648200" cy="432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81400" y="5968425"/>
            <a:ext cx="2667000" cy="432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9600" y="5968425"/>
            <a:ext cx="1828800" cy="432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 animBg="1"/>
      <p:bldP spid="22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Email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1752600"/>
          </a:xfrm>
        </p:spPr>
        <p:txBody>
          <a:bodyPr>
            <a:normAutofit/>
          </a:bodyPr>
          <a:lstStyle/>
          <a:p>
            <a:r>
              <a:rPr lang="en-US" b="1" dirty="0" smtClean="0"/>
              <a:t>Email </a:t>
            </a:r>
            <a:r>
              <a:rPr lang="en-US" dirty="0" smtClean="0"/>
              <a:t>is the process of ex- changing messages between computers over a network— usually the Internet.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27911" y="5121975"/>
            <a:ext cx="4702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/>
              <a:t>samjohnson@scsite.com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2192998" y="4023425"/>
            <a:ext cx="2133600" cy="1250950"/>
            <a:chOff x="1440" y="1948"/>
            <a:chExt cx="1344" cy="788"/>
          </a:xfrm>
        </p:grpSpPr>
        <p:sp>
          <p:nvSpPr>
            <p:cNvPr id="12" name="AutoShape 6"/>
            <p:cNvSpPr>
              <a:spLocks/>
            </p:cNvSpPr>
            <p:nvPr/>
          </p:nvSpPr>
          <p:spPr bwMode="auto">
            <a:xfrm rot="-5400000">
              <a:off x="1920" y="1872"/>
              <a:ext cx="384" cy="1344"/>
            </a:xfrm>
            <a:prstGeom prst="rightBrace">
              <a:avLst>
                <a:gd name="adj1" fmla="val 29167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511" y="1948"/>
              <a:ext cx="11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user name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4783798" y="3521775"/>
            <a:ext cx="1905000" cy="1631950"/>
            <a:chOff x="3072" y="1632"/>
            <a:chExt cx="1200" cy="1028"/>
          </a:xfrm>
        </p:grpSpPr>
        <p:sp>
          <p:nvSpPr>
            <p:cNvPr id="15" name="AutoShape 9"/>
            <p:cNvSpPr>
              <a:spLocks/>
            </p:cNvSpPr>
            <p:nvPr/>
          </p:nvSpPr>
          <p:spPr bwMode="auto">
            <a:xfrm rot="-5400000">
              <a:off x="3480" y="1868"/>
              <a:ext cx="384" cy="1200"/>
            </a:xfrm>
            <a:prstGeom prst="rightBrace">
              <a:avLst>
                <a:gd name="adj1" fmla="val 26042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3227" y="1632"/>
              <a:ext cx="85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domain</a:t>
              </a:r>
            </a:p>
            <a:p>
              <a:pPr eaLnBrk="1" hangingPunct="1"/>
              <a:r>
                <a:rPr lang="en-US" sz="2800"/>
                <a:t>name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Email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257800" cy="464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7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Computers and Society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Topics Covered:</a:t>
            </a:r>
          </a:p>
          <a:p>
            <a:pPr lvl="1"/>
            <a:r>
              <a:rPr lang="en-US" dirty="0" smtClean="0"/>
              <a:t>Benefits and Risks of a Computer-Oriented Society</a:t>
            </a:r>
          </a:p>
          <a:p>
            <a:pPr lvl="1"/>
            <a:r>
              <a:rPr lang="en-US" dirty="0" smtClean="0"/>
              <a:t>Understanding Intellectual Property Rights</a:t>
            </a:r>
          </a:p>
          <a:p>
            <a:pPr lvl="1"/>
            <a:r>
              <a:rPr lang="en-US" dirty="0" smtClean="0"/>
              <a:t>Computers and Health</a:t>
            </a:r>
          </a:p>
          <a:p>
            <a:pPr lvl="1"/>
            <a:r>
              <a:rPr lang="en-US" dirty="0" smtClean="0"/>
              <a:t>Environmental Concerns</a:t>
            </a:r>
          </a:p>
        </p:txBody>
      </p:sp>
      <p:pic>
        <p:nvPicPr>
          <p:cNvPr id="8" name="Picture 7" descr="P.39_43183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810000"/>
            <a:ext cx="2946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Benefits and Risks of a Computer-Oriented Society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Faster and easier access to information.</a:t>
            </a:r>
          </a:p>
          <a:p>
            <a:pPr lvl="1"/>
            <a:r>
              <a:rPr lang="en-US" dirty="0"/>
              <a:t>Ability to shop, pay bills </a:t>
            </a:r>
            <a:r>
              <a:rPr lang="en-US" dirty="0" smtClean="0"/>
              <a:t>and perform other financial tasks</a:t>
            </a:r>
          </a:p>
          <a:p>
            <a:pPr lvl="1"/>
            <a:r>
              <a:rPr lang="en-US" dirty="0" smtClean="0"/>
              <a:t>Instant communication through online web sites such as twitter</a:t>
            </a:r>
          </a:p>
          <a:p>
            <a:pPr lvl="1"/>
            <a:r>
              <a:rPr lang="en-US" dirty="0" smtClean="0"/>
              <a:t>Increased efficiency in routine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Benefits and Risks of a Computer-Oriented Society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Risks:</a:t>
            </a:r>
          </a:p>
          <a:p>
            <a:pPr lvl="1"/>
            <a:r>
              <a:rPr lang="en-US" dirty="0" smtClean="0"/>
              <a:t>Stress and health concerns</a:t>
            </a:r>
          </a:p>
          <a:p>
            <a:pPr lvl="1"/>
            <a:r>
              <a:rPr lang="en-US" dirty="0" smtClean="0"/>
              <a:t>Security and privacy</a:t>
            </a:r>
          </a:p>
          <a:p>
            <a:pPr lvl="1"/>
            <a:r>
              <a:rPr lang="en-US" dirty="0" smtClean="0"/>
              <a:t>Legal and ethical dilemmas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What is a Computer?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computer</a:t>
            </a:r>
            <a:r>
              <a:rPr lang="en-US" dirty="0" smtClean="0"/>
              <a:t> is a programmable, electronic device that does the following:</a:t>
            </a:r>
          </a:p>
          <a:p>
            <a:pPr lvl="1"/>
            <a:r>
              <a:rPr lang="en-US" dirty="0" smtClean="0"/>
              <a:t>Accepts data</a:t>
            </a:r>
          </a:p>
          <a:p>
            <a:pPr lvl="1"/>
            <a:r>
              <a:rPr lang="en-US" dirty="0" smtClean="0"/>
              <a:t>Performs operations on data</a:t>
            </a:r>
          </a:p>
          <a:p>
            <a:pPr lvl="1"/>
            <a:r>
              <a:rPr lang="en-US" dirty="0" smtClean="0"/>
              <a:t>Presents the results</a:t>
            </a:r>
          </a:p>
          <a:p>
            <a:pPr lvl="1"/>
            <a:r>
              <a:rPr lang="en-US" dirty="0" smtClean="0"/>
              <a:t>Stores data or results as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Understanding Intellectual Property Rights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Intellectual property rights </a:t>
            </a:r>
            <a:r>
              <a:rPr lang="en-US" dirty="0"/>
              <a:t>are the legal rights to which the creators of intellectual </a:t>
            </a:r>
            <a:r>
              <a:rPr lang="en-US" dirty="0" smtClean="0"/>
              <a:t>property (original </a:t>
            </a:r>
            <a:r>
              <a:rPr lang="en-US" dirty="0"/>
              <a:t>creative </a:t>
            </a:r>
            <a:r>
              <a:rPr lang="en-US" dirty="0" smtClean="0"/>
              <a:t>works) </a:t>
            </a:r>
            <a:r>
              <a:rPr lang="en-US" dirty="0"/>
              <a:t>are entitled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Copyright</a:t>
            </a:r>
          </a:p>
          <a:p>
            <a:pPr lvl="1"/>
            <a:r>
              <a:rPr lang="en-US" dirty="0" smtClean="0"/>
              <a:t>Protection </a:t>
            </a:r>
            <a:r>
              <a:rPr lang="en-US" dirty="0"/>
              <a:t>available to the creator of an original artistic, musical, or literary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Gives </a:t>
            </a:r>
            <a:r>
              <a:rPr lang="en-US" dirty="0"/>
              <a:t>the copyright holder the exclusive right to publish, reproduce, distribute, perform, or display the work.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6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Understanding Intellectual Property Rights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Anyone wishing to use copyrighted materials must </a:t>
            </a:r>
            <a:r>
              <a:rPr lang="en-US" sz="2800" dirty="0" smtClean="0"/>
              <a:t>first </a:t>
            </a:r>
            <a:r>
              <a:rPr lang="en-US" sz="2800" dirty="0"/>
              <a:t>obtain permission from the copyright holder and pay any required fee.</a:t>
            </a:r>
          </a:p>
          <a:p>
            <a:r>
              <a:rPr lang="en-US" sz="2800" dirty="0" smtClean="0"/>
              <a:t>Fair Use - permits </a:t>
            </a:r>
            <a:r>
              <a:rPr lang="en-US" sz="2800" dirty="0"/>
              <a:t>limited duplication and use of a portion of copyrighted material for </a:t>
            </a:r>
            <a:r>
              <a:rPr lang="en-US" sz="2800" dirty="0" smtClean="0"/>
              <a:t>specific </a:t>
            </a:r>
            <a:r>
              <a:rPr lang="en-US" sz="2800" dirty="0"/>
              <a:t>purposes, such as criticism, commentary, news reporting, teaching, and research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Trademark  - a </a:t>
            </a:r>
            <a:r>
              <a:rPr lang="en-US" sz="2800" dirty="0"/>
              <a:t>word, phrase, symbol, or design that </a:t>
            </a:r>
            <a:r>
              <a:rPr lang="en-US" sz="2800" dirty="0" smtClean="0"/>
              <a:t>identifies </a:t>
            </a:r>
            <a:r>
              <a:rPr lang="en-US" sz="2800" dirty="0"/>
              <a:t>goods or services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Plagiarism -  To </a:t>
            </a:r>
            <a:r>
              <a:rPr lang="en-US" sz="2800" dirty="0"/>
              <a:t>present someone else’s work as your </a:t>
            </a:r>
            <a:r>
              <a:rPr lang="en-US" sz="2800" dirty="0" smtClean="0"/>
              <a:t>own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7297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Ethics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Ethics </a:t>
            </a:r>
            <a:r>
              <a:rPr lang="en-US" dirty="0" smtClean="0"/>
              <a:t>refers to standards of moral conduct.</a:t>
            </a:r>
          </a:p>
          <a:p>
            <a:r>
              <a:rPr lang="en-US" b="1" dirty="0" smtClean="0"/>
              <a:t>Computer </a:t>
            </a:r>
            <a:r>
              <a:rPr lang="en-US" b="1" dirty="0"/>
              <a:t>ethics </a:t>
            </a:r>
            <a:r>
              <a:rPr lang="en-US" dirty="0" err="1" smtClean="0"/>
              <a:t>ethics</a:t>
            </a:r>
            <a:r>
              <a:rPr lang="en-US" dirty="0" smtClean="0"/>
              <a:t> with respect to the use of computers </a:t>
            </a:r>
          </a:p>
          <a:p>
            <a:r>
              <a:rPr lang="en-US" b="1" dirty="0" smtClean="0"/>
              <a:t>Business ethics </a:t>
            </a:r>
            <a:r>
              <a:rPr lang="en-US" dirty="0" smtClean="0"/>
              <a:t>are the standards of conduct that guide a business’s policies, decisions, and actions.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Computers and Health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Common physical conditions caused by computer use include eyestrain, blurred vision, fatigue, headaches, backaches, and wrist and finger pain.</a:t>
            </a:r>
          </a:p>
          <a:p>
            <a:r>
              <a:rPr lang="en-US" dirty="0" smtClean="0"/>
              <a:t>Some conditions are classified as </a:t>
            </a:r>
            <a:r>
              <a:rPr lang="en-US" b="1" dirty="0" smtClean="0"/>
              <a:t>repetitive stress injuries</a:t>
            </a:r>
            <a:r>
              <a:rPr lang="en-US" dirty="0" smtClean="0"/>
              <a:t> (</a:t>
            </a:r>
            <a:r>
              <a:rPr lang="en-US" b="1" dirty="0" smtClean="0"/>
              <a:t>RSIs</a:t>
            </a:r>
            <a:r>
              <a:rPr lang="en-US" dirty="0" smtClean="0"/>
              <a:t>), in which hand, wrist, shoulder, or neck pain is caused by performing the same physical movements over and over again.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Workspace Design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Ergonomics </a:t>
            </a:r>
            <a:r>
              <a:rPr lang="en-US" dirty="0" smtClean="0"/>
              <a:t>is the science of fitting a work environment to the people who work there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Workspace Design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9" name="Picture 8" descr="IL01-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94854"/>
            <a:ext cx="5334000" cy="48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Environmental Concerns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Green computing </a:t>
            </a:r>
            <a:r>
              <a:rPr lang="en-US" dirty="0" smtClean="0"/>
              <a:t>refers to the use of computers in an environmentally friendly manner. </a:t>
            </a:r>
          </a:p>
          <a:p>
            <a:r>
              <a:rPr lang="en-US" dirty="0"/>
              <a:t>In order to reduce </a:t>
            </a:r>
            <a:r>
              <a:rPr lang="en-US" b="1" dirty="0"/>
              <a:t>e-trash</a:t>
            </a:r>
            <a:r>
              <a:rPr lang="en-US" dirty="0"/>
              <a:t> in landfills, consider other options for disposing of old computer </a:t>
            </a:r>
            <a:r>
              <a:rPr lang="en-US" dirty="0" smtClean="0"/>
              <a:t>equipment.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What </a:t>
            </a:r>
            <a:r>
              <a:rPr lang="en-US" dirty="0">
                <a:solidFill>
                  <a:srgbClr val="00B0F0"/>
                </a:solidFill>
              </a:rPr>
              <a:t>is a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962400" cy="4625609"/>
          </a:xfrm>
        </p:spPr>
        <p:txBody>
          <a:bodyPr>
            <a:normAutofit/>
          </a:bodyPr>
          <a:lstStyle/>
          <a:p>
            <a:r>
              <a:rPr lang="en-US" sz="2800" dirty="0"/>
              <a:t>The primary four operations of a computer are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Input Data</a:t>
            </a:r>
          </a:p>
          <a:p>
            <a:pPr lvl="1"/>
            <a:r>
              <a:rPr lang="en-US" sz="2400" dirty="0" smtClean="0"/>
              <a:t>Process</a:t>
            </a:r>
          </a:p>
          <a:p>
            <a:pPr lvl="1"/>
            <a:r>
              <a:rPr lang="en-US" sz="2400" dirty="0" smtClean="0"/>
              <a:t>Output Information</a:t>
            </a:r>
          </a:p>
          <a:p>
            <a:pPr lvl="1"/>
            <a:r>
              <a:rPr lang="en-US" sz="2400" dirty="0" smtClean="0"/>
              <a:t>Store Data</a:t>
            </a:r>
          </a:p>
          <a:p>
            <a:r>
              <a:rPr lang="en-US" sz="2800" dirty="0" smtClean="0"/>
              <a:t>Known as the information processing cycle.</a:t>
            </a:r>
          </a:p>
          <a:p>
            <a:pPr lvl="1"/>
            <a:endParaRPr 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42" y="1676400"/>
            <a:ext cx="3139458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77000" y="3352800"/>
            <a:ext cx="2387600" cy="333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51600" y="4181474"/>
            <a:ext cx="2387600" cy="2505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581400" y="4578175"/>
            <a:ext cx="2807208" cy="2081213"/>
            <a:chOff x="3581400" y="4578175"/>
            <a:chExt cx="2807208" cy="2081213"/>
          </a:xfrm>
        </p:grpSpPr>
        <p:pic>
          <p:nvPicPr>
            <p:cNvPr id="2055" name="Picture 7" descr="http://www.pcguide.com/ref/hdd/z_ibm_ultrastar36z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578175"/>
              <a:ext cx="1895475" cy="208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eft Arrow 10"/>
            <p:cNvSpPr/>
            <p:nvPr/>
          </p:nvSpPr>
          <p:spPr>
            <a:xfrm>
              <a:off x="5410200" y="5577019"/>
              <a:ext cx="978408" cy="484632"/>
            </a:xfrm>
            <a:prstGeom prst="lef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56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What is a Computer?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computers also typically perform </a:t>
            </a:r>
            <a:r>
              <a:rPr lang="en-US" b="1" dirty="0" smtClean="0"/>
              <a:t>communications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sending or retrieving data via the Internet</a:t>
            </a:r>
          </a:p>
          <a:p>
            <a:pPr lvl="1"/>
            <a:r>
              <a:rPr lang="en-US" dirty="0" smtClean="0"/>
              <a:t>accessing information located in a shared company database</a:t>
            </a:r>
          </a:p>
          <a:p>
            <a:pPr lvl="1"/>
            <a:r>
              <a:rPr lang="en-US" dirty="0" smtClean="0"/>
              <a:t>exchanging email messages.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Data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vs. Information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A user inputs </a:t>
            </a:r>
            <a:r>
              <a:rPr lang="en-US" b="1" dirty="0" smtClean="0"/>
              <a:t>data </a:t>
            </a:r>
            <a:r>
              <a:rPr lang="en-US" dirty="0" smtClean="0"/>
              <a:t>into a computer, and the computer processes it.</a:t>
            </a:r>
          </a:p>
          <a:p>
            <a:r>
              <a:rPr lang="en-US" dirty="0" smtClean="0"/>
              <a:t>When data is </a:t>
            </a:r>
            <a:r>
              <a:rPr lang="en-US" b="1" dirty="0" smtClean="0"/>
              <a:t>processed</a:t>
            </a:r>
            <a:r>
              <a:rPr lang="en-US" dirty="0" smtClean="0"/>
              <a:t>, into a </a:t>
            </a:r>
            <a:r>
              <a:rPr lang="en-US" b="1" dirty="0" smtClean="0"/>
              <a:t>meaningful</a:t>
            </a:r>
            <a:r>
              <a:rPr lang="en-US" dirty="0" smtClean="0"/>
              <a:t> or useful form, it becomes </a:t>
            </a:r>
            <a:r>
              <a:rPr lang="en-US" b="1" dirty="0" smtClean="0"/>
              <a:t>information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Data that is not meaningful or useful after process is know by the term </a:t>
            </a:r>
            <a:r>
              <a:rPr lang="en-US" b="1" dirty="0" smtClean="0"/>
              <a:t>G</a:t>
            </a:r>
            <a:r>
              <a:rPr lang="en-US" dirty="0" smtClean="0"/>
              <a:t>arbage </a:t>
            </a:r>
            <a:r>
              <a:rPr lang="en-US" b="1" dirty="0" smtClean="0"/>
              <a:t>I</a:t>
            </a:r>
            <a:r>
              <a:rPr lang="en-US" dirty="0" smtClean="0"/>
              <a:t>n </a:t>
            </a:r>
            <a:r>
              <a:rPr lang="en-US" b="1" dirty="0" err="1" smtClean="0"/>
              <a:t>G</a:t>
            </a:r>
            <a:r>
              <a:rPr lang="en-US" dirty="0" err="1" smtClean="0"/>
              <a:t>rabage</a:t>
            </a:r>
            <a:r>
              <a:rPr lang="en-US" dirty="0" smtClean="0"/>
              <a:t> </a:t>
            </a:r>
            <a:r>
              <a:rPr lang="en-US" b="1" dirty="0" smtClean="0"/>
              <a:t>O</a:t>
            </a:r>
            <a:r>
              <a:rPr lang="en-US" dirty="0" smtClean="0"/>
              <a:t>ut (GIGO).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Hardware and Software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The physical parts of a computer (the parts you can touch) are called </a:t>
            </a:r>
            <a:r>
              <a:rPr lang="en-US" b="1" dirty="0" smtClean="0"/>
              <a:t>hardware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term </a:t>
            </a:r>
            <a:r>
              <a:rPr lang="en-US" b="1" dirty="0" smtClean="0"/>
              <a:t>software </a:t>
            </a:r>
            <a:r>
              <a:rPr lang="en-US" dirty="0" smtClean="0"/>
              <a:t>refers to the programs or instructions used to tell the computer hardware what to do and to allow people to use a computer</a:t>
            </a:r>
            <a:br>
              <a:rPr lang="en-US" dirty="0" smtClean="0"/>
            </a:br>
            <a:r>
              <a:rPr lang="en-US" dirty="0" smtClean="0"/>
              <a:t>to perform specific tasks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Computer Users and Professionals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Computer users, often called </a:t>
            </a:r>
            <a:r>
              <a:rPr lang="en-US" b="1" dirty="0" smtClean="0"/>
              <a:t>end users</a:t>
            </a:r>
            <a:r>
              <a:rPr lang="en-US" dirty="0" smtClean="0"/>
              <a:t>, are the people who use computers to perform tasks or obtain information.</a:t>
            </a:r>
          </a:p>
          <a:p>
            <a:r>
              <a:rPr lang="en-US" dirty="0" smtClean="0"/>
              <a:t>Programmers, on the other hand, are computer professionals who write the programs that computers use.</a:t>
            </a:r>
          </a:p>
          <a:p>
            <a:r>
              <a:rPr lang="en-US" dirty="0" smtClean="0"/>
              <a:t>Other computer professionals include:</a:t>
            </a:r>
          </a:p>
          <a:p>
            <a:pPr lvl="1"/>
            <a:r>
              <a:rPr lang="en-US" dirty="0" smtClean="0"/>
              <a:t>Systems analysts</a:t>
            </a:r>
          </a:p>
          <a:p>
            <a:pPr lvl="1"/>
            <a:r>
              <a:rPr lang="en-US" dirty="0" smtClean="0"/>
              <a:t>Computer operations personnel</a:t>
            </a:r>
          </a:p>
          <a:p>
            <a:pPr lvl="1"/>
            <a:r>
              <a:rPr lang="en-US" dirty="0" smtClean="0"/>
              <a:t>Security specialists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1393</Words>
  <Application>Microsoft Office PowerPoint</Application>
  <PresentationFormat>On-screen Show (4:3)</PresentationFormat>
  <Paragraphs>203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1_Office Theme</vt:lpstr>
      <vt:lpstr>Module</vt:lpstr>
      <vt:lpstr>Chapter 1</vt:lpstr>
      <vt:lpstr>Learning Objectives</vt:lpstr>
      <vt:lpstr>What is a Computer?</vt:lpstr>
      <vt:lpstr>What is a Computer?</vt:lpstr>
      <vt:lpstr>What is a Computer?</vt:lpstr>
      <vt:lpstr>What is a Computer?</vt:lpstr>
      <vt:lpstr>Data vs. Information</vt:lpstr>
      <vt:lpstr>Hardware and Software</vt:lpstr>
      <vt:lpstr>Computer Users and Professionals</vt:lpstr>
      <vt:lpstr>Cloud Computing</vt:lpstr>
      <vt:lpstr>Types of Computers</vt:lpstr>
      <vt:lpstr>Embedded Computers</vt:lpstr>
      <vt:lpstr>Mobile Devices</vt:lpstr>
      <vt:lpstr>Computers Then and Now</vt:lpstr>
      <vt:lpstr>Computers Then and Now</vt:lpstr>
      <vt:lpstr>Computers Then and Now</vt:lpstr>
      <vt:lpstr>Computers Then and Now</vt:lpstr>
      <vt:lpstr>Computers Then and Now</vt:lpstr>
      <vt:lpstr>Personal Computers (PCs)</vt:lpstr>
      <vt:lpstr>Midrange Servers</vt:lpstr>
      <vt:lpstr>Mainframe Computers</vt:lpstr>
      <vt:lpstr>Supercomputers</vt:lpstr>
      <vt:lpstr>Computer Networks and the Internet</vt:lpstr>
      <vt:lpstr>PowerPoint Presentation</vt:lpstr>
      <vt:lpstr>The Internet and the World Wide Web</vt:lpstr>
      <vt:lpstr>The Internet and the World Wide Web - Connecting to the Internet</vt:lpstr>
      <vt:lpstr>The Internet and the World Wide Web – Services Provided</vt:lpstr>
      <vt:lpstr>The Internet and the World Wide Web - Services Provided</vt:lpstr>
      <vt:lpstr>The Internet and the World Wide Web - How Data is Sent</vt:lpstr>
      <vt:lpstr>The Internet and the World Wide Web - How Data is Sent</vt:lpstr>
      <vt:lpstr>The Internet and the World Wide Web</vt:lpstr>
      <vt:lpstr>The Internet and the World Wide Web - Addressing</vt:lpstr>
      <vt:lpstr>The Internet and the World Wide Web - URL</vt:lpstr>
      <vt:lpstr>The Internet and the World Wide Web - URL</vt:lpstr>
      <vt:lpstr>Email</vt:lpstr>
      <vt:lpstr>Email</vt:lpstr>
      <vt:lpstr>Computers and Society</vt:lpstr>
      <vt:lpstr>Benefits and Risks of a Computer-Oriented Society</vt:lpstr>
      <vt:lpstr>Benefits and Risks of a Computer-Oriented Society</vt:lpstr>
      <vt:lpstr>Understanding Intellectual Property Rights</vt:lpstr>
      <vt:lpstr>Understanding Intellectual Property Rights</vt:lpstr>
      <vt:lpstr>Ethics</vt:lpstr>
      <vt:lpstr>Computers and Health</vt:lpstr>
      <vt:lpstr>Workspace Design</vt:lpstr>
      <vt:lpstr>Workspace Design</vt:lpstr>
      <vt:lpstr>Environmental Concerns</vt:lpstr>
    </vt:vector>
  </TitlesOfParts>
  <Company>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John</cp:lastModifiedBy>
  <cp:revision>90</cp:revision>
  <dcterms:created xsi:type="dcterms:W3CDTF">2010-10-01T15:17:42Z</dcterms:created>
  <dcterms:modified xsi:type="dcterms:W3CDTF">2012-06-04T13:06:38Z</dcterms:modified>
</cp:coreProperties>
</file>